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72" r:id="rId3"/>
    <p:sldId id="280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1" r:id="rId13"/>
  </p:sldIdLst>
  <p:sldSz cx="9144000" cy="6858000" type="screen4x3"/>
  <p:notesSz cx="6858000" cy="9144000"/>
  <p:embeddedFontLst>
    <p:embeddedFont>
      <p:font typeface="Vesna" charset="0"/>
      <p:regular r:id="rId14"/>
    </p:embeddedFont>
    <p:embeddedFont>
      <p:font typeface="Georgia" pitchFamily="18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171"/>
    <a:srgbClr val="CC0000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91680" y="1052736"/>
            <a:ext cx="691276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spc="150" normalizeH="0" noProof="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Название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spc="150" normalizeH="0" noProof="0" dirty="0" smtClean="0">
                <a:ln w="11430"/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esna" pitchFamily="2" charset="0"/>
                <a:ea typeface="+mj-ea"/>
                <a:cs typeface="+mj-cs"/>
              </a:rPr>
              <a:t>презентации</a:t>
            </a:r>
            <a:endParaRPr kumimoji="0" lang="ru-RU" sz="8000" b="1" i="0" u="none" strike="noStrike" kern="1200" spc="150" normalizeH="0" noProof="0" dirty="0">
              <a:ln w="11430"/>
              <a:blipFill dpi="0" rotWithShape="1">
                <a:blip r:embed="rId2"/>
                <a:srcRect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Vesn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653136"/>
            <a:ext cx="56436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Зубко Светлана Анатольевна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en-US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информатики ГУ ЛНР «ЛОУГИЯ №7 имени В. И. </a:t>
            </a:r>
            <a:r>
              <a:rPr lang="ru-RU" sz="2200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Третьякевича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static.fulledu.ru/article/imageOriginal/0/1295/1509675554-portfolio-uchitely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70009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Комплексное 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: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85000" lnSpcReduction="20000"/>
          </a:bodyPr>
          <a:lstStyle/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 </a:t>
            </a:r>
            <a:r>
              <a:rPr lang="en-US" sz="3600" dirty="0" err="1">
                <a:latin typeface="Georgia" pitchFamily="16" charset="0"/>
              </a:rPr>
              <a:t>П</a:t>
            </a:r>
            <a:r>
              <a:rPr lang="en-US" sz="3600" b="1" dirty="0" err="1">
                <a:latin typeface="Georgia" pitchFamily="16" charset="0"/>
              </a:rPr>
              <a:t>ортфолио</a:t>
            </a:r>
            <a:r>
              <a:rPr lang="en-US" sz="3600" b="1" dirty="0">
                <a:latin typeface="Georgia" pitchFamily="16" charset="0"/>
              </a:rPr>
              <a:t>  «ДОКУМЕНТОВ»</a:t>
            </a:r>
            <a:r>
              <a:rPr lang="en-US" sz="3600" dirty="0">
                <a:latin typeface="Georgia" pitchFamily="16" charset="0"/>
              </a:rPr>
              <a:t>: </a:t>
            </a:r>
          </a:p>
          <a:p>
            <a:pPr marL="339725" indent="-339725">
              <a:buClrTx/>
              <a:buSzPct val="8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     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общие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сведения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о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педагоге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</a:p>
          <a:p>
            <a:pPr marL="339725" indent="-339725">
              <a:buClrTx/>
              <a:buSzPct val="8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результаты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профессиональных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достижений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педагога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 </a:t>
            </a:r>
            <a:r>
              <a:rPr lang="en-US" sz="3600" b="1" dirty="0" err="1">
                <a:latin typeface="Georgia" pitchFamily="16" charset="0"/>
              </a:rPr>
              <a:t>Портфолио</a:t>
            </a:r>
            <a:r>
              <a:rPr lang="en-US" sz="3600" b="1" dirty="0">
                <a:latin typeface="Georgia" pitchFamily="16" charset="0"/>
              </a:rPr>
              <a:t> «ПЕДАГОГИЧЕСКОЕ ТВОРЧЕСТВО»</a:t>
            </a:r>
            <a:r>
              <a:rPr lang="en-US" sz="3600" dirty="0">
                <a:latin typeface="Georgia" pitchFamily="16" charset="0"/>
              </a:rPr>
              <a:t>: </a:t>
            </a:r>
          </a:p>
          <a:p>
            <a:pPr marL="339725" indent="-339725">
              <a:buClrTx/>
              <a:buSzPct val="8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материалы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о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педагогическом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опыте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</a:t>
            </a:r>
          </a:p>
          <a:p>
            <a:pPr marL="339725" indent="-339725">
              <a:buClrTx/>
              <a:buSzPct val="8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научно-методическая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деятельность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</a:p>
          <a:p>
            <a:pPr marL="339725" indent="-339725">
              <a:buClrTx/>
              <a:buSzPct val="8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экспертная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оценка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результатов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профессиональной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деятельности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3600" dirty="0">
              <a:latin typeface="Georgia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fulledu.ru/article/imageOriginal/0/872/1427941996-osobennosti-postupleniya-i-obucheniya-na-ochnoy-i-zaochnoy-forme-obucheniya-vuz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429552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6215" y="877859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9751" y="260648"/>
            <a:ext cx="813690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sna" pitchFamily="2" charset="0"/>
                <a:cs typeface="Arial" pitchFamily="34" charset="0"/>
              </a:rPr>
              <a:t>Интернет – ресурсы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071546"/>
            <a:ext cx="345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1692275" y="404813"/>
            <a:ext cx="7056438" cy="8636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Что такое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?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7248547" cy="5311790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      </a:t>
            </a:r>
            <a:r>
              <a:rPr lang="ru-RU" sz="2600" dirty="0" err="1" smtClean="0">
                <a:latin typeface="Georgia" pitchFamily="16" charset="0"/>
              </a:rPr>
              <a:t>Портфолио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(от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англ.portfolio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) - портфель, папка для важных документов.</a:t>
            </a:r>
          </a:p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     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Согласно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«Новейшему словарю иностранных слов и выражений»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может представлять собой визитную карточку, т.е. </a:t>
            </a:r>
            <a:r>
              <a:rPr lang="ru-RU" sz="2600" b="1" dirty="0">
                <a:latin typeface="Georgia" pitchFamily="16" charset="0"/>
              </a:rPr>
              <a:t>совокупность сведений о человеке</a:t>
            </a:r>
            <a:r>
              <a:rPr lang="ru-RU" sz="2600" dirty="0">
                <a:latin typeface="Georgia" pitchFamily="16" charset="0"/>
              </a:rPr>
              <a:t>,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организации или досье –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ru-RU" sz="2600" b="1" dirty="0">
                <a:latin typeface="Georgia" pitchFamily="16" charset="0"/>
              </a:rPr>
              <a:t>собрание документов, образцов работ, фотографий дающих представление о предлагаемых возможностях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услугах фирмы или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ru-RU" sz="2600" b="1" dirty="0">
                <a:latin typeface="Georgia" pitchFamily="16" charset="0"/>
              </a:rPr>
              <a:t>специалиста</a:t>
            </a:r>
            <a:r>
              <a:rPr lang="ru-RU" sz="2600" dirty="0">
                <a:latin typeface="Georgia" pitchFamily="16" charset="0"/>
              </a:rPr>
              <a:t>.</a:t>
            </a:r>
          </a:p>
        </p:txBody>
      </p:sp>
      <p:pic>
        <p:nvPicPr>
          <p:cNvPr id="4" name="Рисунок 3" descr="http://static6.depositphotos.com/1062944/562/v/170/depositphotos_5625840-Man-teach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3116"/>
            <a:ext cx="20002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20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1_4kl_rasp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215238" cy="4877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Что такое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 педагога?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229600" cy="4525963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 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Это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описание в фактах педагогических качеств и достижений преподавателя, включающее в себя спектр документов, формирующий представление о специфике подхода и мере профессиональной эффективности учителя.</a:t>
            </a:r>
          </a:p>
        </p:txBody>
      </p:sp>
      <p:pic>
        <p:nvPicPr>
          <p:cNvPr id="6" name="Рисунок 5" descr="http://img1.liveinternet.ru/images/attach/b/4/117/155/117155077_uchite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857364"/>
            <a:ext cx="2171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Зачем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 педагогу?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571472" y="2332037"/>
            <a:ext cx="8229600" cy="4525963"/>
          </a:xfrm>
          <a:ln/>
        </p:spPr>
        <p:txBody>
          <a:bodyPr>
            <a:normAutofit fontScale="92500" lnSpcReduction="20000"/>
          </a:bodyPr>
          <a:lstStyle/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</a:t>
            </a:r>
            <a:r>
              <a:rPr lang="en-US" sz="3600" dirty="0" smtClean="0">
                <a:latin typeface="Georgia" pitchFamily="16" charset="0"/>
              </a:rPr>
              <a:t>   </a:t>
            </a:r>
            <a:r>
              <a:rPr lang="en-US" sz="3600" dirty="0" err="1" smtClean="0">
                <a:latin typeface="Georgia" pitchFamily="16" charset="0"/>
              </a:rPr>
              <a:t>Повышение</a:t>
            </a:r>
            <a:r>
              <a:rPr lang="en-US" sz="3600" dirty="0" smtClean="0">
                <a:latin typeface="Georgia" pitchFamily="16" charset="0"/>
              </a:rPr>
              <a:t> </a:t>
            </a:r>
            <a:r>
              <a:rPr lang="en-US" sz="3600" dirty="0" err="1">
                <a:latin typeface="Georgia" pitchFamily="16" charset="0"/>
              </a:rPr>
              <a:t>требований</a:t>
            </a:r>
            <a:r>
              <a:rPr lang="en-US" sz="3600" dirty="0">
                <a:latin typeface="Georgia" pitchFamily="16" charset="0"/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качеству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образования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диктует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необходимость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создания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портфолио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</a:t>
            </a:r>
            <a:r>
              <a:rPr lang="en-US" sz="3600" dirty="0" smtClean="0">
                <a:latin typeface="Georgia" pitchFamily="16" charset="0"/>
              </a:rPr>
              <a:t>   </a:t>
            </a:r>
            <a:r>
              <a:rPr lang="en-US" sz="3600" dirty="0" err="1" smtClean="0">
                <a:latin typeface="Georgia" pitchFamily="16" charset="0"/>
              </a:rPr>
              <a:t>Портфолио</a:t>
            </a:r>
            <a:r>
              <a:rPr lang="en-US" sz="3600" dirty="0" smtClean="0">
                <a:latin typeface="Georgia" pitchFamily="16" charset="0"/>
              </a:rPr>
              <a:t>  </a:t>
            </a:r>
            <a:r>
              <a:rPr lang="en-US" sz="3600" dirty="0" err="1">
                <a:latin typeface="Georgia" pitchFamily="16" charset="0"/>
              </a:rPr>
              <a:t>необходимо</a:t>
            </a:r>
            <a:r>
              <a:rPr lang="en-US" sz="3600" dirty="0"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администрации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образовательных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учреждений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для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мониторинга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эффективности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работы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преподавателя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</a:t>
            </a:r>
            <a:r>
              <a:rPr lang="en-US" sz="3600" dirty="0" err="1" smtClean="0">
                <a:latin typeface="Georgia" pitchFamily="16" charset="0"/>
              </a:rPr>
              <a:t>Портфолио</a:t>
            </a:r>
            <a:r>
              <a:rPr lang="en-US" sz="3600" dirty="0" smtClean="0">
                <a:latin typeface="Georgia" pitchFamily="16" charset="0"/>
              </a:rPr>
              <a:t> </a:t>
            </a:r>
            <a:r>
              <a:rPr lang="en-US" sz="3600" dirty="0" err="1">
                <a:latin typeface="Georgia" pitchFamily="16" charset="0"/>
              </a:rPr>
              <a:t>необходимо</a:t>
            </a:r>
            <a:r>
              <a:rPr lang="en-US" sz="3600" dirty="0"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самому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педагогу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- 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для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самонаблюдения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и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самосовершенствования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</p:txBody>
      </p:sp>
      <p:pic>
        <p:nvPicPr>
          <p:cNvPr id="6" name="Рисунок 5" descr="http://mzgazeta.ru/wp-content/uploads/2017/10/povyshenie-zarplaty-uchitely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857232"/>
            <a:ext cx="2184646" cy="14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Назначение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42844" y="1000108"/>
            <a:ext cx="6858048" cy="5311781"/>
          </a:xfrm>
          <a:ln/>
        </p:spPr>
        <p:txBody>
          <a:bodyPr>
            <a:normAutofit fontScale="92500" lnSpcReduction="20000"/>
          </a:bodyPr>
          <a:lstStyle/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</a:t>
            </a:r>
            <a:r>
              <a:rPr lang="en-US" sz="3600" dirty="0" smtClean="0">
                <a:latin typeface="Georgia" pitchFamily="16" charset="0"/>
              </a:rPr>
              <a:t>     </a:t>
            </a:r>
            <a:r>
              <a:rPr lang="en-US" sz="3600" dirty="0" err="1" smtClean="0">
                <a:latin typeface="Georgia" pitchFamily="16" charset="0"/>
              </a:rPr>
              <a:t>Анализ</a:t>
            </a:r>
            <a:r>
              <a:rPr lang="en-US" sz="3600" dirty="0" smtClean="0">
                <a:latin typeface="Georgia" pitchFamily="16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и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предоставление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значимых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профессиональных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результатов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</a:t>
            </a:r>
            <a:r>
              <a:rPr lang="en-US" sz="3600" dirty="0" err="1" smtClean="0">
                <a:latin typeface="Georgia" pitchFamily="16" charset="0"/>
              </a:rPr>
              <a:t>Обеспечение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мониторинга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профессионального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роста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учителя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</a:t>
            </a:r>
            <a:r>
              <a:rPr lang="en-US" sz="3600" dirty="0" err="1" smtClean="0">
                <a:latin typeface="Georgia" pitchFamily="16" charset="0"/>
              </a:rPr>
              <a:t>Фиксирование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результатов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достигнутых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педагогом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разнообразных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видах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деятельности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обучающей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воспитательной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творческой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самообразовательной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</p:txBody>
      </p:sp>
      <p:pic>
        <p:nvPicPr>
          <p:cNvPr id="6" name="Рисунок 5" descr="https://fs00.infourok.ru/images/doc/297/296352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428736"/>
            <a:ext cx="241934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Формы представления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186502" cy="4525963"/>
          </a:xfrm>
          <a:ln/>
        </p:spPr>
        <p:txBody>
          <a:bodyPr>
            <a:normAutofit fontScale="92500" lnSpcReduction="20000"/>
          </a:bodyPr>
          <a:lstStyle/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</a:t>
            </a:r>
            <a:r>
              <a:rPr lang="en-US" b="1" u="sng" dirty="0" err="1">
                <a:latin typeface="Georgia" pitchFamily="16" charset="0"/>
              </a:rPr>
              <a:t>Бумажный</a:t>
            </a:r>
            <a:r>
              <a:rPr lang="en-US" b="1" u="sng" dirty="0">
                <a:latin typeface="Georgia" pitchFamily="16" charset="0"/>
              </a:rPr>
              <a:t> </a:t>
            </a:r>
            <a:r>
              <a:rPr lang="en-US" b="1" u="sng" dirty="0" err="1">
                <a:latin typeface="Georgia" pitchFamily="16" charset="0"/>
              </a:rPr>
              <a:t>вариант</a:t>
            </a:r>
            <a:r>
              <a:rPr lang="en-US" b="1" u="sng" dirty="0">
                <a:latin typeface="Georgia" pitchFamily="16" charset="0"/>
              </a:rPr>
              <a:t> </a:t>
            </a:r>
            <a:r>
              <a:rPr lang="en-US" dirty="0"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оформляется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папке-накопителе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с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файлами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скоросшивателе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).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Каждый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отдельный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материал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включенный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портфолио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должен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датироваться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Состав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портфолио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зависит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от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конкретных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задач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которые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ставит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перед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собой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сам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учитель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или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руководитель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методического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объединения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dirty="0">
              <a:latin typeface="Georgia" pitchFamily="16" charset="0"/>
            </a:endParaRPr>
          </a:p>
        </p:txBody>
      </p:sp>
      <p:pic>
        <p:nvPicPr>
          <p:cNvPr id="6" name="Рисунок 5" descr="http://1ul.ru/upload/file/publication/im_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736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50"/>
            <a:ext cx="8429684" cy="5357850"/>
          </a:xfrm>
        </p:spPr>
        <p:txBody>
          <a:bodyPr>
            <a:noAutofit/>
          </a:bodyPr>
          <a:lstStyle/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000" dirty="0" smtClean="0">
                <a:latin typeface="Georgia" pitchFamily="16" charset="0"/>
              </a:rPr>
              <a:t>        </a:t>
            </a:r>
            <a:r>
              <a:rPr lang="en-US" sz="2000" b="1" u="sng" dirty="0" err="1" smtClean="0">
                <a:latin typeface="Georgia" pitchFamily="16" charset="0"/>
              </a:rPr>
              <a:t>Электронный</a:t>
            </a:r>
            <a:r>
              <a:rPr lang="en-US" sz="2000" b="1" u="sng" dirty="0" smtClean="0">
                <a:latin typeface="Georgia" pitchFamily="16" charset="0"/>
              </a:rPr>
              <a:t> </a:t>
            </a:r>
            <a:r>
              <a:rPr lang="en-US" sz="2000" b="1" u="sng" dirty="0" err="1" smtClean="0">
                <a:latin typeface="Georgia" pitchFamily="16" charset="0"/>
              </a:rPr>
              <a:t>вариант</a:t>
            </a:r>
            <a:r>
              <a:rPr lang="en-US" sz="2000" b="1" dirty="0" smtClean="0">
                <a:latin typeface="Georgia" pitchFamily="16" charset="0"/>
              </a:rPr>
              <a:t> </a:t>
            </a:r>
            <a:r>
              <a:rPr lang="en-US" sz="2000" dirty="0" smtClean="0"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оформляется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виде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электроного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или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веб-ресурса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с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приложением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отсканированных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документов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подтверждающих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наличие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тех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или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иных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наработок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и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достижений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;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электронных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файлов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с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работами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педагога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и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учащихся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проекты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разработки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и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.).</a:t>
            </a: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</a:t>
            </a:r>
            <a:r>
              <a:rPr lang="en-US" sz="2000" i="1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endParaRPr lang="en-US" sz="2000" i="1" dirty="0" smtClean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000" i="1" dirty="0" smtClean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000" i="1" dirty="0" smtClean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000" i="1" dirty="0" smtClean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       </a:t>
            </a:r>
            <a:r>
              <a:rPr lang="en-US" sz="2000" b="1" dirty="0" smtClean="0">
                <a:latin typeface="Georgia" pitchFamily="16" charset="0"/>
              </a:rPr>
              <a:t> </a:t>
            </a:r>
            <a:r>
              <a:rPr lang="en-US" sz="2000" b="1" dirty="0" err="1" smtClean="0">
                <a:latin typeface="Georgia" pitchFamily="16" charset="0"/>
              </a:rPr>
              <a:t>Электронный</a:t>
            </a:r>
            <a:r>
              <a:rPr lang="en-US" sz="2000" b="1" dirty="0" smtClean="0">
                <a:latin typeface="Georgia" pitchFamily="16" charset="0"/>
              </a:rPr>
              <a:t> </a:t>
            </a:r>
            <a:r>
              <a:rPr lang="en-US" sz="2000" b="1" dirty="0" err="1" smtClean="0">
                <a:latin typeface="Georgia" pitchFamily="16" charset="0"/>
              </a:rPr>
              <a:t>вариант</a:t>
            </a:r>
            <a:r>
              <a:rPr lang="en-US" sz="2000" b="1" dirty="0" smtClean="0">
                <a:latin typeface="Georgia" pitchFamily="16" charset="0"/>
              </a:rPr>
              <a:t> </a:t>
            </a:r>
            <a:endParaRPr lang="en-US" sz="2000" b="1" dirty="0" smtClean="0">
              <a:latin typeface="Georgia" pitchFamily="16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позволяет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педагогу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не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только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красочно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наглядно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и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интерактивно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показать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результативность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своей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работы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пределах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учебного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заведения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и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поделиться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с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коллегами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всей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стране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обсудить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выслушать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мнения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</a:t>
            </a: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предложения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критику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Tx/>
              <a:buSzPct val="80000"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Формы представления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?</a:t>
            </a:r>
          </a:p>
        </p:txBody>
      </p:sp>
      <p:pic>
        <p:nvPicPr>
          <p:cNvPr id="1026" name="Picture 2" descr="I:\Портфолио учителя для аттестации\Аттестация для аттестуемых\1437461323_distancionnoe_obu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86058"/>
            <a:ext cx="3429024" cy="221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Виды  </a:t>
            </a:r>
            <a:r>
              <a:rPr lang="ru-RU" sz="4800" dirty="0" err="1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портфолио</a:t>
            </a:r>
            <a:r>
              <a:rPr lang="ru-RU" sz="4800" dirty="0">
                <a:solidFill>
                  <a:schemeClr val="accent6">
                    <a:lumMod val="75000"/>
                  </a:schemeClr>
                </a:solidFill>
                <a:latin typeface="Georgia" pitchFamily="16" charset="0"/>
              </a:rPr>
              <a:t>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7901014" cy="5357850"/>
          </a:xfrm>
          <a:ln/>
        </p:spPr>
        <p:txBody>
          <a:bodyPr>
            <a:normAutofit fontScale="92500"/>
          </a:bodyPr>
          <a:lstStyle/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3600" dirty="0">
                <a:latin typeface="Georgia" pitchFamily="16" charset="0"/>
              </a:rPr>
              <a:t>  </a:t>
            </a:r>
            <a:r>
              <a:rPr lang="en-US" sz="2400" b="1" dirty="0" err="1">
                <a:latin typeface="Georgia" pitchFamily="16" charset="0"/>
              </a:rPr>
              <a:t>Портфолио</a:t>
            </a:r>
            <a:r>
              <a:rPr lang="en-US" sz="2400" b="1" dirty="0">
                <a:latin typeface="Georgia" pitchFamily="16" charset="0"/>
              </a:rPr>
              <a:t> </a:t>
            </a:r>
            <a:r>
              <a:rPr lang="en-US" sz="2400" b="1" dirty="0" err="1">
                <a:latin typeface="Georgia" pitchFamily="16" charset="0"/>
              </a:rPr>
              <a:t>достижений</a:t>
            </a:r>
            <a:r>
              <a:rPr lang="en-US" sz="2400" b="1" dirty="0">
                <a:latin typeface="Georgia" pitchFamily="16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-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данном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случае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наибольший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акцент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нужно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сделать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документы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подтверждающие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успехи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вашей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деятельности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400" b="1" dirty="0">
                <a:latin typeface="Georgia" pitchFamily="16" charset="0"/>
              </a:rPr>
              <a:t>  </a:t>
            </a:r>
            <a:r>
              <a:rPr lang="en-US" sz="2400" b="1" dirty="0" err="1">
                <a:latin typeface="Georgia" pitchFamily="16" charset="0"/>
              </a:rPr>
              <a:t>Портфолио</a:t>
            </a:r>
            <a:r>
              <a:rPr lang="en-US" sz="2400" b="1" dirty="0">
                <a:latin typeface="Georgia" pitchFamily="16" charset="0"/>
              </a:rPr>
              <a:t> </a:t>
            </a:r>
            <a:r>
              <a:rPr lang="en-US" sz="2400" b="1" dirty="0" err="1">
                <a:latin typeface="Georgia" pitchFamily="16" charset="0"/>
              </a:rPr>
              <a:t>презентационный</a:t>
            </a:r>
            <a:r>
              <a:rPr lang="en-US" sz="2400" b="1" dirty="0">
                <a:latin typeface="Georgia" pitchFamily="16" charset="0"/>
              </a:rPr>
              <a:t> </a:t>
            </a:r>
            <a:r>
              <a:rPr lang="en-US" sz="2400" b="1" dirty="0" smtClean="0">
                <a:latin typeface="Georgia" pitchFamily="16" charset="0"/>
              </a:rPr>
              <a:t>–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необходим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поступлении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новое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место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работы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особенно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тех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случаях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когда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заработная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плата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назначается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итогам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собеседования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400" b="1" dirty="0">
                <a:latin typeface="Georgia" pitchFamily="16" charset="0"/>
              </a:rPr>
              <a:t>  </a:t>
            </a:r>
            <a:r>
              <a:rPr lang="en-US" sz="2400" b="1" dirty="0" err="1">
                <a:latin typeface="Georgia" pitchFamily="16" charset="0"/>
              </a:rPr>
              <a:t>Портфолио</a:t>
            </a:r>
            <a:r>
              <a:rPr lang="en-US" sz="2400" b="1" dirty="0">
                <a:latin typeface="Georgia" pitchFamily="16" charset="0"/>
              </a:rPr>
              <a:t> </a:t>
            </a:r>
            <a:r>
              <a:rPr lang="en-US" sz="2400" b="1" dirty="0" err="1">
                <a:latin typeface="Georgia" pitchFamily="16" charset="0"/>
              </a:rPr>
              <a:t>тематический</a:t>
            </a:r>
            <a:r>
              <a:rPr lang="en-US" sz="2400" b="1" dirty="0">
                <a:latin typeface="Georgia" pitchFamily="16" charset="0"/>
              </a:rPr>
              <a:t> -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этом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варианте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акценты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расставляются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на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тематически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обособленные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творческие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работы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разных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сферах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деятельности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>
                <a:srgbClr val="FFFFFF"/>
              </a:buClr>
              <a:buSzPct val="80000"/>
              <a:buFont typeface="Wingdings" charset="2"/>
              <a:buChar char="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US" sz="2400" b="1" dirty="0">
                <a:latin typeface="Georgia" pitchFamily="16" charset="0"/>
              </a:rPr>
              <a:t>  </a:t>
            </a:r>
            <a:r>
              <a:rPr lang="en-US" sz="2400" b="1" dirty="0" err="1">
                <a:latin typeface="Georgia" pitchFamily="16" charset="0"/>
              </a:rPr>
              <a:t>Портфолио</a:t>
            </a:r>
            <a:r>
              <a:rPr lang="en-US" sz="2400" b="1" dirty="0">
                <a:latin typeface="Georgia" pitchFamily="16" charset="0"/>
              </a:rPr>
              <a:t> </a:t>
            </a:r>
            <a:r>
              <a:rPr lang="en-US" sz="2400" b="1" dirty="0" err="1">
                <a:latin typeface="Georgia" pitchFamily="16" charset="0"/>
              </a:rPr>
              <a:t>комплексный</a:t>
            </a:r>
            <a:r>
              <a:rPr lang="en-US" sz="2400" b="1" dirty="0">
                <a:latin typeface="Georgia" pitchFamily="16" charset="0"/>
              </a:rPr>
              <a:t> -</a:t>
            </a:r>
            <a:r>
              <a:rPr lang="en-US" sz="2400" dirty="0"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объединивший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в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себе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вышеперечисленные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виды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портфолио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и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пригодный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для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презентации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портфолио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учителя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Georgia" pitchFamily="16" charset="0"/>
              </a:rPr>
              <a:t>школы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Georgia" pitchFamily="16" charset="0"/>
            </a:endParaRPr>
          </a:p>
          <a:p>
            <a:pPr marL="339725" indent="-339725"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US" sz="2000" dirty="0">
              <a:latin typeface="Georgia" pitchFamily="16" charset="0"/>
            </a:endParaRPr>
          </a:p>
        </p:txBody>
      </p:sp>
      <p:pic>
        <p:nvPicPr>
          <p:cNvPr id="6" name="Рисунок 5" descr="http://phys.ippo.kubg.edu.ua/wp-content/uploads/2018/01/20160209_101731245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725" y="214290"/>
            <a:ext cx="1943275" cy="28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200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447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Vesna</vt:lpstr>
      <vt:lpstr>Times New Roman</vt:lpstr>
      <vt:lpstr>Georgia</vt:lpstr>
      <vt:lpstr>Wingdings</vt:lpstr>
      <vt:lpstr>Тема Office</vt:lpstr>
      <vt:lpstr>Слайд 1</vt:lpstr>
      <vt:lpstr>Что такое портфолио?</vt:lpstr>
      <vt:lpstr>Слайд 3</vt:lpstr>
      <vt:lpstr>Что такое портфолио педагога?</vt:lpstr>
      <vt:lpstr>Зачем портфолио педагогу?</vt:lpstr>
      <vt:lpstr>Назначение портфолио?</vt:lpstr>
      <vt:lpstr>Формы представления портфолио?</vt:lpstr>
      <vt:lpstr>Формы представления портфолио?</vt:lpstr>
      <vt:lpstr>Виды  портфолио?</vt:lpstr>
      <vt:lpstr>Комплексное  портфолио: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69</cp:revision>
  <dcterms:created xsi:type="dcterms:W3CDTF">2013-08-23T08:38:35Z</dcterms:created>
  <dcterms:modified xsi:type="dcterms:W3CDTF">2018-01-30T18:59:38Z</dcterms:modified>
</cp:coreProperties>
</file>